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0" r:id="rId2"/>
    <p:sldId id="262" r:id="rId3"/>
    <p:sldId id="264" r:id="rId4"/>
    <p:sldId id="263" r:id="rId5"/>
    <p:sldId id="267" r:id="rId6"/>
    <p:sldId id="268" r:id="rId7"/>
    <p:sldId id="265" r:id="rId8"/>
    <p:sldId id="266" r:id="rId9"/>
    <p:sldId id="269" r:id="rId10"/>
    <p:sldId id="270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4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7A704-7F91-404E-8E9B-0E9A5C96E3F0}" v="6" dt="2024-04-21T09:36:24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9" autoAdjust="0"/>
    <p:restoredTop sz="94710"/>
  </p:normalViewPr>
  <p:slideViewPr>
    <p:cSldViewPr snapToGrid="0">
      <p:cViewPr>
        <p:scale>
          <a:sx n="102" d="100"/>
          <a:sy n="102" d="100"/>
        </p:scale>
        <p:origin x="584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3421F9-6373-3342-A32A-079094112BBB}" type="datetimeFigureOut">
              <a:rPr lang="en-IT" smtClean="0"/>
              <a:t>4/21/24</a:t>
            </a:fld>
            <a:endParaRPr lang="en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098B5-8DE2-E043-9F6D-2565A0F4B3CE}" type="slidenum">
              <a:rPr lang="en-IT" smtClean="0"/>
              <a:t>‹N›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79166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098B5-8DE2-E043-9F6D-2565A0F4B3CE}" type="slidenum">
              <a:rPr lang="en-IT" smtClean="0"/>
              <a:t>5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1085000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098B5-8DE2-E043-9F6D-2565A0F4B3CE}" type="slidenum">
              <a:rPr lang="en-IT" smtClean="0"/>
              <a:t>8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350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098B5-8DE2-E043-9F6D-2565A0F4B3CE}" type="slidenum">
              <a:rPr lang="en-IT" smtClean="0"/>
              <a:t>9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584543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098B5-8DE2-E043-9F6D-2565A0F4B3CE}" type="slidenum">
              <a:rPr lang="en-IT" smtClean="0"/>
              <a:t>10</a:t>
            </a:fld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30947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9048CD-9EAA-1379-0667-B24E966AF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51C048-66B4-455D-DCDE-99DC32FCC9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F9F8BF-A6B4-0CDB-ACA1-829AD9C45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EDC2C47-03A0-6AEB-0F33-873F3F432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B583616-EEA4-9913-4EF7-24255143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454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2638BA-A30E-8FC7-ED29-A8FAF85A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35E836F-D695-BDD8-D9EB-278D5671C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99B241-76E5-B63A-6C92-42F929B25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962AB66-FC2D-DCC6-7660-D6599EDF8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096C8E-AD4F-7160-5C50-B2D941BB9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10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658F66-8FC1-8F6D-7599-7C0C8E41A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82A2D07-66E4-759C-252B-49A07E0E3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DB487-6937-C9D2-076B-04DC7637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E4CDDB-7700-C4B7-B35A-168BDC74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0A5831-DBC5-CBF6-B66F-E9A2759AF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7138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99A2CE-9CF2-A07B-120F-47633DF0B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E7C8FF-352F-6F70-1EFE-196F988A0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F9AE71D-5DB5-D46D-163D-2815A71FE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EC9610-47D5-379F-ADC9-CC9CDC9D6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DDF559E-1601-BAE6-765F-2B804B48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477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B39F8D-C4F5-94AE-6535-96FDD805E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B84252-F532-485A-F52C-DD0A73F40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C81E9C-8440-C833-637C-762985299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7A2FC4-B4C7-F3A4-21B0-FEC85F41D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3EB211-A3EB-20A9-9392-D33436A2B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69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4BEA855-4AC6-1BA8-039A-098EAB16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732A9AA-1CF4-F15D-FB28-B594929225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C224FB3-40B2-ADC4-F0BF-17F8A23BF4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48B845C-2907-69E5-AB6B-866F608FD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6E5DA5A-FEF4-F59B-9F7E-D29FC87CB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478F9-288F-0C25-A4D0-A05B75133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968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D1BD2C-EE22-E47D-BC84-340903344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7464967-18B9-F13C-6DA6-F6B02886A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376EC8-D0A2-5DB4-946A-8D75CFCF1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2851C0C-6FD0-39DC-B8C6-90F15B7EA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08DE753-8AFE-514B-A0E8-9CE3EA0C28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D85AB6A-5E33-E381-3E18-154E69459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A94A083-4114-0491-7DA8-5F41A475C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C733205-773F-8790-0DF1-D721B4B5E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805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980EDB-823F-A0DF-8DCB-65D37603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49B87E-2B12-6023-EBC8-AFDC5F2D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8DEC046-E4BA-0329-76DC-F7A934951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ACDED8-48F8-20AF-E1FF-FF33CE106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549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D99546F-0698-BA8F-A859-7FF14D75D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44A6D77-5783-04CB-8B9D-38743CBAA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46CD63-AE28-DEB9-F1A3-4233ECA02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380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644B27-4CC0-8C68-7E5B-7726C86B0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054443-BB4B-C4B3-99BC-B4BA3426B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5722DFD-A783-E7BF-D25A-DA69F7D2F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7F19273-482A-8699-A2C1-6D5E515B0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827F98C-341B-7A5B-06CC-6402DA687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69F8378-8892-5299-682C-71D10A663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07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8F03EF-455F-25A1-A5B2-948D2C528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09DC31A-575C-EB0E-5867-23DC3A537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C65A63E-EE99-A88E-321C-F843345E49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9524FD2-0E1A-623A-04D0-6C1B9BA7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EAF94A7-CC14-C3ED-D754-3E0CA725C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21EF14-FCDB-4AF4-EACE-2D99B0701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1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BDB1996-5B75-E1F9-24D8-C75DAA78E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A6FDB7C-24FF-E392-DD54-FEF0C4B84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C8441DB-0226-D488-D2DA-54BDB6414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9564C25-DF12-4C33-96BE-D726EF9C9588}" type="datetimeFigureOut">
              <a:rPr lang="it-IT" smtClean="0"/>
              <a:t>21/04/24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8EDE8F-0BAA-D0EC-16BB-87D62B16D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0CB488-FD4A-2FFB-7202-EEB7CB25F0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216E6-F782-4E58-82A4-8B6D0359E9F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151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microsoft.com/office/2007/relationships/hdphoto" Target="../media/hdphoto3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CB9EF23-FD78-DF41-2DD1-A097FDA0F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7" y="1585608"/>
            <a:ext cx="12184073" cy="3686783"/>
          </a:xfrm>
        </p:spPr>
        <p:txBody>
          <a:bodyPr>
            <a:normAutofit/>
          </a:bodyPr>
          <a:lstStyle/>
          <a:p>
            <a:pPr algn="ctr"/>
            <a:r>
              <a:rPr lang="it-IT" sz="11500" b="1" dirty="0">
                <a:solidFill>
                  <a:srgbClr val="8644FF"/>
                </a:solidFill>
              </a:rPr>
              <a:t>    Be Up  </a:t>
            </a:r>
            <a:r>
              <a:rPr lang="it-IT" sz="11500" b="1" i="1" dirty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31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13989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27" y="1435712"/>
            <a:ext cx="11763983" cy="1325563"/>
          </a:xfrm>
        </p:spPr>
        <p:txBody>
          <a:bodyPr>
            <a:normAutofit/>
          </a:bodyPr>
          <a:lstStyle/>
          <a:p>
            <a:r>
              <a:rPr lang="it-IT" sz="7200" b="1" i="1" dirty="0">
                <a:solidFill>
                  <a:srgbClr val="8644FF"/>
                </a:solidFill>
              </a:rPr>
              <a:t>Thank </a:t>
            </a:r>
            <a:r>
              <a:rPr lang="it-IT" sz="7200" b="1" i="1" dirty="0" err="1">
                <a:solidFill>
                  <a:srgbClr val="8644FF"/>
                </a:solidFill>
              </a:rPr>
              <a:t>you</a:t>
            </a:r>
            <a:r>
              <a:rPr lang="it-IT" sz="7200" b="1" i="1" dirty="0">
                <a:solidFill>
                  <a:srgbClr val="8644FF"/>
                </a:solidFill>
              </a:rPr>
              <a:t> for </a:t>
            </a:r>
            <a:r>
              <a:rPr lang="it-IT" sz="7200" b="1" i="1" dirty="0" err="1">
                <a:solidFill>
                  <a:schemeClr val="bg1"/>
                </a:solidFill>
              </a:rPr>
              <a:t>your</a:t>
            </a:r>
            <a:r>
              <a:rPr lang="it-IT" sz="7200" b="1" i="1" dirty="0">
                <a:solidFill>
                  <a:schemeClr val="bg1"/>
                </a:solidFill>
              </a:rPr>
              <a:t> </a:t>
            </a:r>
            <a:r>
              <a:rPr lang="it-IT" sz="7200" b="1" i="1" dirty="0" err="1">
                <a:solidFill>
                  <a:schemeClr val="bg1"/>
                </a:solidFill>
              </a:rPr>
              <a:t>attention</a:t>
            </a:r>
            <a:endParaRPr lang="it-IT" sz="7200" b="1" i="1" dirty="0">
              <a:solidFill>
                <a:schemeClr val="bg1"/>
              </a:solidFill>
            </a:endParaRPr>
          </a:p>
        </p:txBody>
      </p:sp>
      <p:pic>
        <p:nvPicPr>
          <p:cNvPr id="10" name="Immagine 9" descr="Immagine che contiene testo, schermata, Carattere, Elementi grafici&#10;&#10;Descrizione generata automaticamente">
            <a:extLst>
              <a:ext uri="{FF2B5EF4-FFF2-40B4-BE49-F238E27FC236}">
                <a16:creationId xmlns:a16="http://schemas.microsoft.com/office/drawing/2014/main" id="{AB0E4258-3871-B030-CB9E-90A364BE08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" t="33358" r="3847" b="34194"/>
          <a:stretch/>
        </p:blipFill>
        <p:spPr bwMode="auto">
          <a:xfrm>
            <a:off x="3345890" y="4891052"/>
            <a:ext cx="5633720" cy="1109980"/>
          </a:xfrm>
          <a:prstGeom prst="roundRect">
            <a:avLst/>
          </a:prstGeom>
          <a:ln w="9525" cap="flat" cmpd="sng" algn="ctr">
            <a:solidFill>
              <a:srgbClr val="8745FF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0995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677B2-02AD-BD30-6AD9-C2239D26F5D3}"/>
              </a:ext>
            </a:extLst>
          </p:cNvPr>
          <p:cNvSpPr txBox="1"/>
          <p:nvPr/>
        </p:nvSpPr>
        <p:spPr>
          <a:xfrm>
            <a:off x="7033846" y="1812585"/>
            <a:ext cx="4220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 dirty="0">
                <a:solidFill>
                  <a:schemeClr val="bg1"/>
                </a:solidFill>
              </a:rPr>
              <a:t>People like scrolling and games  !!!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980F0E-80D0-639D-0BC7-FDFEAE456F10}"/>
              </a:ext>
            </a:extLst>
          </p:cNvPr>
          <p:cNvSpPr txBox="1"/>
          <p:nvPr/>
        </p:nvSpPr>
        <p:spPr>
          <a:xfrm>
            <a:off x="911733" y="4892500"/>
            <a:ext cx="48764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Interest in finance continues to grow annually !!!</a:t>
            </a:r>
            <a:endParaRPr lang="en-IT" sz="2800" b="1" dirty="0"/>
          </a:p>
        </p:txBody>
      </p:sp>
      <p:pic>
        <p:nvPicPr>
          <p:cNvPr id="6148" name="Picture 4" descr="Infinite Page Scroll vs. Pagination | Bluetext">
            <a:extLst>
              <a:ext uri="{FF2B5EF4-FFF2-40B4-BE49-F238E27FC236}">
                <a16:creationId xmlns:a16="http://schemas.microsoft.com/office/drawing/2014/main" id="{932209C4-935C-A22E-E6E3-76599EDC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026" y="3338324"/>
            <a:ext cx="3344377" cy="250828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graph with a yellow arrow&#10;&#10;Description automatically generated">
            <a:extLst>
              <a:ext uri="{FF2B5EF4-FFF2-40B4-BE49-F238E27FC236}">
                <a16:creationId xmlns:a16="http://schemas.microsoft.com/office/drawing/2014/main" id="{B717FDEA-6FB3-4922-70FD-57B521C11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037" y="1812585"/>
            <a:ext cx="3344377" cy="250828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9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Solution </a:t>
            </a:r>
          </a:p>
        </p:txBody>
      </p:sp>
      <p:sp>
        <p:nvSpPr>
          <p:cNvPr id="3" name="Plus 2">
            <a:extLst>
              <a:ext uri="{FF2B5EF4-FFF2-40B4-BE49-F238E27FC236}">
                <a16:creationId xmlns:a16="http://schemas.microsoft.com/office/drawing/2014/main" id="{67052ECF-6282-3D83-D9BB-FE5C78285071}"/>
              </a:ext>
            </a:extLst>
          </p:cNvPr>
          <p:cNvSpPr/>
          <p:nvPr/>
        </p:nvSpPr>
        <p:spPr>
          <a:xfrm>
            <a:off x="5433217" y="1924223"/>
            <a:ext cx="1325563" cy="1325563"/>
          </a:xfrm>
          <a:prstGeom prst="mathPlu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E4B29-7326-931E-0B94-762768056B6F}"/>
              </a:ext>
            </a:extLst>
          </p:cNvPr>
          <p:cNvSpPr txBox="1"/>
          <p:nvPr/>
        </p:nvSpPr>
        <p:spPr>
          <a:xfrm>
            <a:off x="7398130" y="2294616"/>
            <a:ext cx="42662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200" b="1" i="1" dirty="0">
                <a:solidFill>
                  <a:schemeClr val="bg1"/>
                </a:solidFill>
              </a:rPr>
              <a:t>Mobile Application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405A56-2EF2-B8C9-0C5D-FAEF49B423F1}"/>
              </a:ext>
            </a:extLst>
          </p:cNvPr>
          <p:cNvSpPr txBox="1"/>
          <p:nvPr/>
        </p:nvSpPr>
        <p:spPr>
          <a:xfrm>
            <a:off x="801115" y="2314285"/>
            <a:ext cx="4166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200" b="1" i="1" dirty="0"/>
              <a:t>Artificial Intelligence</a:t>
            </a:r>
          </a:p>
        </p:txBody>
      </p:sp>
      <p:pic>
        <p:nvPicPr>
          <p:cNvPr id="3074" name="Picture 2" descr="Making the Most of the App Store - Apple Developer">
            <a:extLst>
              <a:ext uri="{FF2B5EF4-FFF2-40B4-BE49-F238E27FC236}">
                <a16:creationId xmlns:a16="http://schemas.microsoft.com/office/drawing/2014/main" id="{A974ED8D-63E7-A21F-E29D-ACF54DF03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419" y="2879391"/>
            <a:ext cx="60960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Google Ai Gemini Logo PNG vector in SVG, PDF, AI, CDR format">
            <a:extLst>
              <a:ext uri="{FF2B5EF4-FFF2-40B4-BE49-F238E27FC236}">
                <a16:creationId xmlns:a16="http://schemas.microsoft.com/office/drawing/2014/main" id="{036933B0-E825-A701-6E7B-60FDD5269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1" b="25639"/>
          <a:stretch/>
        </p:blipFill>
        <p:spPr bwMode="auto">
          <a:xfrm>
            <a:off x="576111" y="4084072"/>
            <a:ext cx="3526666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OpenAI">
            <a:extLst>
              <a:ext uri="{FF2B5EF4-FFF2-40B4-BE49-F238E27FC236}">
                <a16:creationId xmlns:a16="http://schemas.microsoft.com/office/drawing/2014/main" id="{F185AE6A-2E47-FA91-872B-80A81C740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77" y="3850930"/>
            <a:ext cx="1802976" cy="180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475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Product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8026A4-C3AF-9D07-244E-5AA605009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0314" y="3338707"/>
            <a:ext cx="1749660" cy="174966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E471DCF-B08C-F3BA-B55D-18BB40412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97222" y="682600"/>
            <a:ext cx="1615844" cy="16158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BCB5A3-61BE-4686-38E8-9858BE1496EA}"/>
              </a:ext>
            </a:extLst>
          </p:cNvPr>
          <p:cNvSpPr txBox="1"/>
          <p:nvPr/>
        </p:nvSpPr>
        <p:spPr>
          <a:xfrm>
            <a:off x="7797571" y="4003770"/>
            <a:ext cx="1266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 i="1" dirty="0">
                <a:solidFill>
                  <a:schemeClr val="bg1"/>
                </a:solidFill>
              </a:rPr>
              <a:t>NEWS</a:t>
            </a:r>
            <a:endParaRPr lang="en-IT" b="1" i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A087F0-4181-7E4D-366D-73177FE8FC2F}"/>
              </a:ext>
            </a:extLst>
          </p:cNvPr>
          <p:cNvSpPr txBox="1"/>
          <p:nvPr/>
        </p:nvSpPr>
        <p:spPr>
          <a:xfrm>
            <a:off x="7223309" y="1214994"/>
            <a:ext cx="2787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 i="1" dirty="0">
                <a:solidFill>
                  <a:schemeClr val="bg1"/>
                </a:solidFill>
              </a:rPr>
              <a:t>ACADEMY</a:t>
            </a:r>
            <a:endParaRPr lang="en-IT" b="1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A290D0-02E5-E6C2-5EED-75ABBE27D825}"/>
              </a:ext>
            </a:extLst>
          </p:cNvPr>
          <p:cNvSpPr txBox="1"/>
          <p:nvPr/>
        </p:nvSpPr>
        <p:spPr>
          <a:xfrm>
            <a:off x="7354276" y="5176825"/>
            <a:ext cx="4451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i="1" dirty="0">
                <a:solidFill>
                  <a:schemeClr val="bg1"/>
                </a:solidFill>
              </a:rPr>
              <a:t>Provide a financial perspective on global dynamics</a:t>
            </a:r>
            <a:endParaRPr lang="en-IT" sz="2000" b="1" i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BF2EA-9EBF-705D-07C3-90B501ECE1A1}"/>
              </a:ext>
            </a:extLst>
          </p:cNvPr>
          <p:cNvSpPr txBox="1"/>
          <p:nvPr/>
        </p:nvSpPr>
        <p:spPr>
          <a:xfrm>
            <a:off x="7600605" y="2315422"/>
            <a:ext cx="41932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b="1" i="1" dirty="0">
                <a:solidFill>
                  <a:schemeClr val="bg1"/>
                </a:solidFill>
              </a:rPr>
              <a:t>Earn rewards while gaining technical knowledge</a:t>
            </a:r>
            <a:endParaRPr lang="en-IT" sz="2000" b="1" i="1" dirty="0">
              <a:solidFill>
                <a:schemeClr val="bg1"/>
              </a:solidFill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6A0104C7-E1CE-0FCD-C81C-9847562C50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42946" y="2403587"/>
            <a:ext cx="1903660" cy="19036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82FC5E5-6076-2112-C561-42A9CCBF10C2}"/>
              </a:ext>
            </a:extLst>
          </p:cNvPr>
          <p:cNvSpPr txBox="1"/>
          <p:nvPr/>
        </p:nvSpPr>
        <p:spPr>
          <a:xfrm>
            <a:off x="713773" y="1853364"/>
            <a:ext cx="3562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b="1" i="1" dirty="0"/>
              <a:t>PROFILE </a:t>
            </a:r>
            <a:endParaRPr lang="en-IT" b="1" i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57FFFA-2E1E-A271-9249-DECA61129160}"/>
              </a:ext>
            </a:extLst>
          </p:cNvPr>
          <p:cNvSpPr txBox="1"/>
          <p:nvPr/>
        </p:nvSpPr>
        <p:spPr>
          <a:xfrm>
            <a:off x="458954" y="4345828"/>
            <a:ext cx="40716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Manage your advancement and personal pursuits</a:t>
            </a:r>
            <a:endParaRPr lang="en-IT" sz="2400" b="1" i="1" dirty="0"/>
          </a:p>
        </p:txBody>
      </p:sp>
      <p:pic>
        <p:nvPicPr>
          <p:cNvPr id="19" name="Picture 18" descr="A screenshot of a phone&#10;&#10;Description automatically generated">
            <a:extLst>
              <a:ext uri="{FF2B5EF4-FFF2-40B4-BE49-F238E27FC236}">
                <a16:creationId xmlns:a16="http://schemas.microsoft.com/office/drawing/2014/main" id="{5E2858BD-5F90-BB5F-B04D-542DC5B041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514" y="828687"/>
            <a:ext cx="2398970" cy="52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22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News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90A1ED-7054-69F6-7C40-1E4B3EAC6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2" y="1465246"/>
            <a:ext cx="2005404" cy="4347429"/>
          </a:xfrm>
          <a:prstGeom prst="rect">
            <a:avLst/>
          </a:prstGeom>
        </p:spPr>
      </p:pic>
      <p:pic>
        <p:nvPicPr>
          <p:cNvPr id="16" name="Picture 15" descr="A close-up of a document&#10;&#10;Description automatically generated">
            <a:extLst>
              <a:ext uri="{FF2B5EF4-FFF2-40B4-BE49-F238E27FC236}">
                <a16:creationId xmlns:a16="http://schemas.microsoft.com/office/drawing/2014/main" id="{99C8BE16-BA32-7EA1-F22B-63936F7AD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944" y="1465246"/>
            <a:ext cx="2005124" cy="434682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4DA599F-2F0D-F4E7-79E6-6571E1DBE638}"/>
              </a:ext>
            </a:extLst>
          </p:cNvPr>
          <p:cNvSpPr txBox="1"/>
          <p:nvPr/>
        </p:nvSpPr>
        <p:spPr>
          <a:xfrm>
            <a:off x="6784731" y="2099829"/>
            <a:ext cx="48764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Scrolling, as everyone knows how to do !!!</a:t>
            </a:r>
            <a:endParaRPr lang="en-IT" sz="32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AC0D57-AE85-3E80-55AF-3CA9260BC0C8}"/>
              </a:ext>
            </a:extLst>
          </p:cNvPr>
          <p:cNvSpPr txBox="1"/>
          <p:nvPr/>
        </p:nvSpPr>
        <p:spPr>
          <a:xfrm>
            <a:off x="7013561" y="4026299"/>
            <a:ext cx="4418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It's more than just finance, it's about the world around us…</a:t>
            </a:r>
            <a:endParaRPr lang="en-IT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27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Academy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B2AFE0F2-5844-7117-AEE6-810F16B1B4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751" y="1719274"/>
            <a:ext cx="2014338" cy="4366796"/>
          </a:xfrm>
          <a:prstGeom prst="rect">
            <a:avLst/>
          </a:prstGeom>
        </p:spPr>
      </p:pic>
      <p:pic>
        <p:nvPicPr>
          <p:cNvPr id="10" name="Picture 9" descr="A screenshot of a phone&#10;&#10;Description automatically generated">
            <a:extLst>
              <a:ext uri="{FF2B5EF4-FFF2-40B4-BE49-F238E27FC236}">
                <a16:creationId xmlns:a16="http://schemas.microsoft.com/office/drawing/2014/main" id="{4DF43BB9-7CD7-AD2F-B97C-59392A0DF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02" y="1376927"/>
            <a:ext cx="2014338" cy="4366796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F1548F4C-4190-CDD1-06B9-575FB54E56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376" y="609785"/>
            <a:ext cx="2014337" cy="43667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136D5CB-4EFD-86EB-48C5-16C02343F6CB}"/>
              </a:ext>
            </a:extLst>
          </p:cNvPr>
          <p:cNvSpPr txBox="1"/>
          <p:nvPr/>
        </p:nvSpPr>
        <p:spPr>
          <a:xfrm>
            <a:off x="9059655" y="5331495"/>
            <a:ext cx="274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b="1" dirty="0">
                <a:solidFill>
                  <a:schemeClr val="bg1"/>
                </a:solidFill>
              </a:rPr>
              <a:t>Interactive games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99224B-CBA9-A2DC-BF2F-46E3AABA07FE}"/>
              </a:ext>
            </a:extLst>
          </p:cNvPr>
          <p:cNvSpPr txBox="1"/>
          <p:nvPr/>
        </p:nvSpPr>
        <p:spPr>
          <a:xfrm>
            <a:off x="6592184" y="915262"/>
            <a:ext cx="2467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400" b="1" dirty="0">
                <a:solidFill>
                  <a:schemeClr val="bg1"/>
                </a:solidFill>
              </a:rPr>
              <a:t>Muliples topics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560877B-BDF5-CB63-D747-A95939207A12}"/>
              </a:ext>
            </a:extLst>
          </p:cNvPr>
          <p:cNvSpPr txBox="1"/>
          <p:nvPr/>
        </p:nvSpPr>
        <p:spPr>
          <a:xfrm>
            <a:off x="240024" y="1812585"/>
            <a:ext cx="2874344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300" b="1" dirty="0"/>
              <a:t>Track your performance </a:t>
            </a:r>
          </a:p>
          <a:p>
            <a:pPr algn="ctr"/>
            <a:endParaRPr lang="en-IT" sz="2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CE9CA3-66A4-4366-D478-23AD898F97DE}"/>
              </a:ext>
            </a:extLst>
          </p:cNvPr>
          <p:cNvSpPr txBox="1"/>
          <p:nvPr/>
        </p:nvSpPr>
        <p:spPr>
          <a:xfrm>
            <a:off x="412395" y="4838598"/>
            <a:ext cx="27019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b="1" i="1" dirty="0">
                <a:solidFill>
                  <a:schemeClr val="bg1">
                    <a:lumMod val="65000"/>
                  </a:schemeClr>
                </a:solidFill>
              </a:rPr>
              <a:t>Emily is doing well !!!</a:t>
            </a:r>
          </a:p>
          <a:p>
            <a:endParaRPr lang="en-IT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6" name="Immagine 5" descr="Immagine che contiene clipart, Elementi grafici, creatività, cartone animato&#10;&#10;Descrizione generata automaticamente">
            <a:extLst>
              <a:ext uri="{FF2B5EF4-FFF2-40B4-BE49-F238E27FC236}">
                <a16:creationId xmlns:a16="http://schemas.microsoft.com/office/drawing/2014/main" id="{67A90DAB-255A-6455-5FCC-C2CC59D36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97326">
            <a:off x="1164949" y="3601274"/>
            <a:ext cx="1024494" cy="102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901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LLMs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6EAE7-CD9E-F67A-2BC4-73A741D6A5F8}"/>
              </a:ext>
            </a:extLst>
          </p:cNvPr>
          <p:cNvSpPr txBox="1"/>
          <p:nvPr/>
        </p:nvSpPr>
        <p:spPr>
          <a:xfrm>
            <a:off x="741550" y="1669223"/>
            <a:ext cx="48060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/>
              <a:t>Impressive performance in text comprehension and article summarization</a:t>
            </a:r>
            <a:endParaRPr lang="en-IT" sz="24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EED376-0029-E95A-43C4-3377B4C8837B}"/>
              </a:ext>
            </a:extLst>
          </p:cNvPr>
          <p:cNvSpPr txBox="1"/>
          <p:nvPr/>
        </p:nvSpPr>
        <p:spPr>
          <a:xfrm>
            <a:off x="6607075" y="4521585"/>
            <a:ext cx="5199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solidFill>
                  <a:schemeClr val="bg1"/>
                </a:solidFill>
              </a:rPr>
              <a:t>Increasing ability to process tokens</a:t>
            </a:r>
            <a:endParaRPr lang="en-IT" sz="2400" b="1" i="1" dirty="0">
              <a:solidFill>
                <a:schemeClr val="bg1"/>
              </a:solidFill>
            </a:endParaRPr>
          </a:p>
        </p:txBody>
      </p:sp>
      <p:pic>
        <p:nvPicPr>
          <p:cNvPr id="4100" name="Picture 4" descr="Text Summarizer | chefrito.com">
            <a:extLst>
              <a:ext uri="{FF2B5EF4-FFF2-40B4-BE49-F238E27FC236}">
                <a16:creationId xmlns:a16="http://schemas.microsoft.com/office/drawing/2014/main" id="{432A0232-2BE1-E5F0-1E7F-F57F63405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59" y="1259658"/>
            <a:ext cx="4487691" cy="201946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Ai Gemini Logo PNG vector in SVG, PDF, AI, CDR format">
            <a:extLst>
              <a:ext uri="{FF2B5EF4-FFF2-40B4-BE49-F238E27FC236}">
                <a16:creationId xmlns:a16="http://schemas.microsoft.com/office/drawing/2014/main" id="{FDE5982A-F6A9-1EAF-D6AD-0B4E630D9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11" b="25639"/>
          <a:stretch/>
        </p:blipFill>
        <p:spPr bwMode="auto">
          <a:xfrm>
            <a:off x="576111" y="4084072"/>
            <a:ext cx="3526666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OpenAI">
            <a:extLst>
              <a:ext uri="{FF2B5EF4-FFF2-40B4-BE49-F238E27FC236}">
                <a16:creationId xmlns:a16="http://schemas.microsoft.com/office/drawing/2014/main" id="{B441ED49-CF29-5F82-6493-A69A16C9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777" y="3850930"/>
            <a:ext cx="1802976" cy="180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24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Market Validation</a:t>
            </a:r>
          </a:p>
        </p:txBody>
      </p:sp>
      <p:pic>
        <p:nvPicPr>
          <p:cNvPr id="1028" name="Picture 4" descr="Learn: Stock Market Investing - Apps on Google Play">
            <a:extLst>
              <a:ext uri="{FF2B5EF4-FFF2-40B4-BE49-F238E27FC236}">
                <a16:creationId xmlns:a16="http://schemas.microsoft.com/office/drawing/2014/main" id="{44D4A527-67E2-130C-D44D-869C871D5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050" y="3837018"/>
            <a:ext cx="1329059" cy="132905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792A361F-8E1B-F4FF-A8C6-65CEC3C1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727" y="2118383"/>
            <a:ext cx="4198217" cy="783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10F0E60F-6669-9CE8-C6EF-A9B686F079F4}"/>
              </a:ext>
            </a:extLst>
          </p:cNvPr>
          <p:cNvGrpSpPr/>
          <p:nvPr/>
        </p:nvGrpSpPr>
        <p:grpSpPr>
          <a:xfrm>
            <a:off x="1146507" y="1367097"/>
            <a:ext cx="3795626" cy="2290721"/>
            <a:chOff x="-445649" y="3552642"/>
            <a:chExt cx="3795626" cy="2290721"/>
          </a:xfrm>
        </p:grpSpPr>
        <p:pic>
          <p:nvPicPr>
            <p:cNvPr id="1026" name="Picture 2" descr="Investmate - Corso di trading su App Store">
              <a:extLst>
                <a:ext uri="{FF2B5EF4-FFF2-40B4-BE49-F238E27FC236}">
                  <a16:creationId xmlns:a16="http://schemas.microsoft.com/office/drawing/2014/main" id="{6A4299F0-1603-63C4-F02D-2A9EE6DFF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45649" y="3552642"/>
              <a:ext cx="3795626" cy="1897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CE824E36-9812-EC82-E01E-64DD646C1ACD}"/>
                </a:ext>
              </a:extLst>
            </p:cNvPr>
            <p:cNvSpPr txBox="1"/>
            <p:nvPr/>
          </p:nvSpPr>
          <p:spPr>
            <a:xfrm>
              <a:off x="603956" y="5289365"/>
              <a:ext cx="17032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InvestiMate</a:t>
              </a:r>
              <a:endParaRPr lang="it-IT" b="1" dirty="0"/>
            </a:p>
            <a:p>
              <a:pPr algn="ctr"/>
              <a:r>
                <a:rPr lang="it-IT" sz="1200" dirty="0"/>
                <a:t>2M+ downloads</a:t>
              </a:r>
            </a:p>
          </p:txBody>
        </p:sp>
      </p:grp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FA9219A7-82A2-8B58-DF37-DD2439D85BDD}"/>
              </a:ext>
            </a:extLst>
          </p:cNvPr>
          <p:cNvGrpSpPr/>
          <p:nvPr/>
        </p:nvGrpSpPr>
        <p:grpSpPr>
          <a:xfrm>
            <a:off x="-1580501" y="3371615"/>
            <a:ext cx="6320116" cy="2506257"/>
            <a:chOff x="-243191" y="1569074"/>
            <a:chExt cx="6320116" cy="2506257"/>
          </a:xfrm>
        </p:grpSpPr>
        <p:pic>
          <p:nvPicPr>
            <p:cNvPr id="1030" name="Picture 6" descr="Money Masters: Learn Finance – Apps on Google Play">
              <a:extLst>
                <a:ext uri="{FF2B5EF4-FFF2-40B4-BE49-F238E27FC236}">
                  <a16:creationId xmlns:a16="http://schemas.microsoft.com/office/drawing/2014/main" id="{157B7D79-254E-F2FA-333B-A6B1934E62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158" y="1569074"/>
              <a:ext cx="4417417" cy="2208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9FEFA9D-C012-FD68-3CC4-546C595DDBC5}"/>
                </a:ext>
              </a:extLst>
            </p:cNvPr>
            <p:cNvSpPr txBox="1"/>
            <p:nvPr/>
          </p:nvSpPr>
          <p:spPr>
            <a:xfrm>
              <a:off x="-243191" y="3429000"/>
              <a:ext cx="63201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b="1" dirty="0"/>
                <a:t>Money maker</a:t>
              </a:r>
            </a:p>
            <a:p>
              <a:pPr algn="ctr"/>
              <a:r>
                <a:rPr lang="it-IT" sz="1800" dirty="0"/>
                <a:t>500k+ downloads</a:t>
              </a:r>
            </a:p>
          </p:txBody>
        </p:sp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8EEF403-2F73-A5B2-0AF2-EAB60EE40C74}"/>
              </a:ext>
            </a:extLst>
          </p:cNvPr>
          <p:cNvSpPr txBox="1"/>
          <p:nvPr/>
        </p:nvSpPr>
        <p:spPr>
          <a:xfrm>
            <a:off x="1092434" y="5266044"/>
            <a:ext cx="6892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dirty="0" err="1"/>
              <a:t>Learn</a:t>
            </a:r>
            <a:r>
              <a:rPr lang="it-IT" b="1" dirty="0"/>
              <a:t>: stock marketing</a:t>
            </a:r>
          </a:p>
          <a:p>
            <a:pPr algn="ctr"/>
            <a:r>
              <a:rPr lang="it-IT" sz="1800" dirty="0"/>
              <a:t>2M+ downloads</a:t>
            </a:r>
          </a:p>
        </p:txBody>
      </p:sp>
      <p:pic>
        <p:nvPicPr>
          <p:cNvPr id="18" name="Immagine 17" descr="Immagine che contiene testo, Carattere, numero, linea&#10;&#10;Descrizione generata automaticamente">
            <a:extLst>
              <a:ext uri="{FF2B5EF4-FFF2-40B4-BE49-F238E27FC236}">
                <a16:creationId xmlns:a16="http://schemas.microsoft.com/office/drawing/2014/main" id="{8B7BC7E0-54D3-90BD-FA5A-30043A2372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76" y="3284566"/>
            <a:ext cx="5690221" cy="13255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68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1161C6E0-2301-503E-85EB-BDB50A0B40AD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644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AE2083-542A-201B-3A14-3B320C36087C}"/>
              </a:ext>
            </a:extLst>
          </p:cNvPr>
          <p:cNvSpPr txBox="1"/>
          <p:nvPr/>
        </p:nvSpPr>
        <p:spPr>
          <a:xfrm>
            <a:off x="10048672" y="6245157"/>
            <a:ext cx="1757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bg1"/>
                </a:solidFill>
              </a:rPr>
              <a:t>Be Up  </a:t>
            </a:r>
            <a:r>
              <a:rPr lang="it-IT" b="1" i="1" dirty="0">
                <a:solidFill>
                  <a:schemeClr val="bg1"/>
                </a:solidFill>
              </a:rPr>
              <a:t>finance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F3FD667-65ED-9C64-AB4F-E259F71F5C40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6245157"/>
            <a:ext cx="5492043" cy="88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D93B3E-70D2-6695-A7A7-CDBEA308E28B}"/>
              </a:ext>
            </a:extLst>
          </p:cNvPr>
          <p:cNvCxnSpPr>
            <a:cxnSpLocks/>
          </p:cNvCxnSpPr>
          <p:nvPr/>
        </p:nvCxnSpPr>
        <p:spPr>
          <a:xfrm flipH="1" flipV="1">
            <a:off x="603956" y="6236271"/>
            <a:ext cx="5492043" cy="8886"/>
          </a:xfrm>
          <a:prstGeom prst="straightConnector1">
            <a:avLst/>
          </a:prstGeom>
          <a:ln>
            <a:solidFill>
              <a:srgbClr val="8644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olo 1">
            <a:extLst>
              <a:ext uri="{FF2B5EF4-FFF2-40B4-BE49-F238E27FC236}">
                <a16:creationId xmlns:a16="http://schemas.microsoft.com/office/drawing/2014/main" id="{AB5C1B59-45AD-57DB-8095-55092B10F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017" y="243511"/>
            <a:ext cx="11763983" cy="1325563"/>
          </a:xfrm>
        </p:spPr>
        <p:txBody>
          <a:bodyPr/>
          <a:lstStyle/>
          <a:p>
            <a:r>
              <a:rPr lang="it-IT" b="1" i="1" dirty="0">
                <a:solidFill>
                  <a:srgbClr val="8644FF"/>
                </a:solidFill>
              </a:rPr>
              <a:t>Revenue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104620-FF22-8F58-8F98-3D8AD44C6619}"/>
              </a:ext>
            </a:extLst>
          </p:cNvPr>
          <p:cNvSpPr txBox="1"/>
          <p:nvPr/>
        </p:nvSpPr>
        <p:spPr>
          <a:xfrm>
            <a:off x="6863095" y="1159002"/>
            <a:ext cx="45618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</a:rPr>
              <a:t>Advertising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showcase products and services to users, driving substantial revenue.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EE35C1-258E-AC60-0F32-B0DC5692AE4B}"/>
              </a:ext>
            </a:extLst>
          </p:cNvPr>
          <p:cNvSpPr txBox="1"/>
          <p:nvPr/>
        </p:nvSpPr>
        <p:spPr>
          <a:xfrm>
            <a:off x="1069072" y="2643877"/>
            <a:ext cx="45618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/>
              <a:t>Premium subscription</a:t>
            </a:r>
          </a:p>
          <a:p>
            <a:r>
              <a:rPr lang="en-IT" dirty="0"/>
              <a:t> </a:t>
            </a:r>
            <a:r>
              <a:rPr lang="en-GB" dirty="0"/>
              <a:t>exclusive access to advanced features and content, adding value for those seeking comprehensive financial education and global event updates</a:t>
            </a:r>
            <a:endParaRPr lang="en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432673-5184-E6F9-5BA7-51A8B9D11326}"/>
              </a:ext>
            </a:extLst>
          </p:cNvPr>
          <p:cNvSpPr txBox="1"/>
          <p:nvPr/>
        </p:nvSpPr>
        <p:spPr>
          <a:xfrm>
            <a:off x="6787590" y="4708984"/>
            <a:ext cx="513014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</a:rPr>
              <a:t>Partnerships</a:t>
            </a:r>
            <a:r>
              <a:rPr lang="en-IT" sz="2400" dirty="0">
                <a:solidFill>
                  <a:schemeClr val="bg1"/>
                </a:solidFill>
              </a:rPr>
              <a:t> </a:t>
            </a:r>
          </a:p>
          <a:p>
            <a:r>
              <a:rPr lang="en-GB" dirty="0">
                <a:solidFill>
                  <a:schemeClr val="bg1"/>
                </a:solidFill>
              </a:rPr>
              <a:t>alliances with trading platforms enhance user experience and expand reach, offering real-money trading access and driving revenue growth</a:t>
            </a:r>
            <a:endParaRPr lang="en-IT" dirty="0">
              <a:solidFill>
                <a:schemeClr val="bg1"/>
              </a:solidFill>
            </a:endParaRPr>
          </a:p>
        </p:txBody>
      </p:sp>
      <p:pic>
        <p:nvPicPr>
          <p:cNvPr id="7170" name="Picture 2" descr="What is Google Ads? – Channable">
            <a:extLst>
              <a:ext uri="{FF2B5EF4-FFF2-40B4-BE49-F238E27FC236}">
                <a16:creationId xmlns:a16="http://schemas.microsoft.com/office/drawing/2014/main" id="{F6D65468-D880-6569-28B8-63DA59810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84" y="1134435"/>
            <a:ext cx="421545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Premium Subscription (6 months) - HiSlide.io">
            <a:extLst>
              <a:ext uri="{FF2B5EF4-FFF2-40B4-BE49-F238E27FC236}">
                <a16:creationId xmlns:a16="http://schemas.microsoft.com/office/drawing/2014/main" id="{489E8288-D327-E9BD-5759-D9C06F52F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3168" y="2139429"/>
            <a:ext cx="2758984" cy="275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 Guide to Creating Partnerships for Your Business - tech">
            <a:extLst>
              <a:ext uri="{FF2B5EF4-FFF2-40B4-BE49-F238E27FC236}">
                <a16:creationId xmlns:a16="http://schemas.microsoft.com/office/drawing/2014/main" id="{162B7DFB-9021-07EE-7685-EBED52869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95" y="4333611"/>
            <a:ext cx="2511620" cy="1826633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063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210</Words>
  <Application>Microsoft Macintosh PowerPoint</Application>
  <PresentationFormat>Widescreen</PresentationFormat>
  <Paragraphs>54</Paragraphs>
  <Slides>10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di Office</vt:lpstr>
      <vt:lpstr>    Be Up  finance</vt:lpstr>
      <vt:lpstr>Overview</vt:lpstr>
      <vt:lpstr>Solution </vt:lpstr>
      <vt:lpstr>Product</vt:lpstr>
      <vt:lpstr>News</vt:lpstr>
      <vt:lpstr>Academy</vt:lpstr>
      <vt:lpstr>LLMs</vt:lpstr>
      <vt:lpstr>Market Validation</vt:lpstr>
      <vt:lpstr>Revenue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franzè</dc:creator>
  <cp:lastModifiedBy>Seba ®</cp:lastModifiedBy>
  <cp:revision>30</cp:revision>
  <dcterms:created xsi:type="dcterms:W3CDTF">2024-04-20T17:54:15Z</dcterms:created>
  <dcterms:modified xsi:type="dcterms:W3CDTF">2024-04-21T09:37:37Z</dcterms:modified>
</cp:coreProperties>
</file>